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4" r:id="rId2"/>
    <p:sldId id="285" r:id="rId3"/>
    <p:sldId id="283" r:id="rId4"/>
    <p:sldId id="286" r:id="rId5"/>
    <p:sldId id="262" r:id="rId6"/>
    <p:sldId id="277" r:id="rId7"/>
    <p:sldId id="264" r:id="rId8"/>
    <p:sldId id="266" r:id="rId9"/>
    <p:sldId id="258" r:id="rId10"/>
    <p:sldId id="259" r:id="rId11"/>
    <p:sldId id="256" r:id="rId12"/>
    <p:sldId id="260" r:id="rId13"/>
    <p:sldId id="267" r:id="rId14"/>
    <p:sldId id="268" r:id="rId15"/>
    <p:sldId id="269" r:id="rId16"/>
    <p:sldId id="270" r:id="rId17"/>
    <p:sldId id="261" r:id="rId18"/>
    <p:sldId id="272" r:id="rId19"/>
    <p:sldId id="282" r:id="rId20"/>
    <p:sldId id="274" r:id="rId21"/>
    <p:sldId id="276" r:id="rId22"/>
    <p:sldId id="279" r:id="rId23"/>
    <p:sldId id="280" r:id="rId24"/>
    <p:sldId id="281" r:id="rId25"/>
    <p:sldId id="28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audio" Target="../media/audio4.wav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9653" name="WordArt 5"/>
          <p:cNvSpPr>
            <a:spLocks noChangeArrowheads="1" noChangeShapeType="1" noTextEdit="1"/>
          </p:cNvSpPr>
          <p:nvPr/>
        </p:nvSpPr>
        <p:spPr bwMode="auto">
          <a:xfrm>
            <a:off x="2065451" y="455558"/>
            <a:ext cx="7391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3DH" panose="020B7200000000000000" pitchFamily="34" charset="0"/>
              </a:rPr>
              <a:t>Nguyen </a:t>
            </a:r>
            <a:r>
              <a:rPr lang="en-US" sz="28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3DH" panose="020B7200000000000000" pitchFamily="34" charset="0"/>
              </a:rPr>
              <a:t>Binh</a:t>
            </a:r>
            <a:r>
              <a:rPr lang="en-US" sz="28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3DH" panose="020B7200000000000000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3DH" panose="020B7200000000000000" pitchFamily="34" charset="0"/>
              </a:rPr>
              <a:t>Khiem</a:t>
            </a:r>
            <a:r>
              <a:rPr lang="en-US" sz="28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3DH" panose="020B7200000000000000" pitchFamily="34" charset="0"/>
              </a:rPr>
              <a:t> secondary school </a:t>
            </a:r>
            <a:endParaRPr lang="vi-VN" sz="28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</a:endParaRPr>
          </a:p>
        </p:txBody>
      </p:sp>
      <p:sp>
        <p:nvSpPr>
          <p:cNvPr id="539654" name="WordArt 6"/>
          <p:cNvSpPr>
            <a:spLocks noChangeArrowheads="1" noChangeShapeType="1" noTextEdit="1"/>
          </p:cNvSpPr>
          <p:nvPr/>
        </p:nvSpPr>
        <p:spPr bwMode="auto">
          <a:xfrm>
            <a:off x="994073" y="1298552"/>
            <a:ext cx="8577329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C1908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Welcome to our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C1908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English Group! </a:t>
            </a:r>
          </a:p>
        </p:txBody>
      </p:sp>
      <p:sp>
        <p:nvSpPr>
          <p:cNvPr id="6166" name="TextBox 1"/>
          <p:cNvSpPr txBox="1">
            <a:spLocks noChangeArrowheads="1"/>
          </p:cNvSpPr>
          <p:nvPr/>
        </p:nvSpPr>
        <p:spPr bwMode="auto">
          <a:xfrm>
            <a:off x="3863662" y="4795494"/>
            <a:ext cx="5464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Wednesday,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1053" y="3173363"/>
            <a:ext cx="63401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C1908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Subject: Cuisine</a:t>
            </a:r>
            <a:endParaRPr lang="vi-VN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C1908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pic>
        <p:nvPicPr>
          <p:cNvPr id="3" name="THAT'S THE JOB FOR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073" y="5981580"/>
            <a:ext cx="609600" cy="609600"/>
          </a:xfrm>
          <a:prstGeom prst="rect">
            <a:avLst/>
          </a:prstGeom>
        </p:spPr>
      </p:pic>
      <p:pic>
        <p:nvPicPr>
          <p:cNvPr id="5" name="LIBRARY BO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34809" y="6105774"/>
            <a:ext cx="609600" cy="609600"/>
          </a:xfrm>
          <a:prstGeom prst="rect">
            <a:avLst/>
          </a:prstGeom>
        </p:spPr>
      </p:pic>
      <p:pic>
        <p:nvPicPr>
          <p:cNvPr id="6" name="IfYouReHappyAndYouKnowIt-SherifHaps-780160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6351" y="6020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539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539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3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3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5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796" y="475736"/>
            <a:ext cx="9563657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Question 6: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9307" y="5413752"/>
            <a:ext cx="8915399" cy="112628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Sushi </a:t>
            </a:r>
          </a:p>
          <a:p>
            <a:r>
              <a:rPr lang="vi-VN" b="1" dirty="0"/>
              <a:t>Sushi (món cơm cuộn của Nhật Bản) = Shoe (chiếc giày) + She (cô gái)</a:t>
            </a:r>
          </a:p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 câu đố về đồ ăn -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56" y="2302174"/>
            <a:ext cx="6477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948" y="1443079"/>
            <a:ext cx="11253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Could you tell the name of the dish basing on the picture?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7" name="Oval 25"/>
          <p:cNvSpPr>
            <a:spLocks noChangeArrowheads="1"/>
          </p:cNvSpPr>
          <p:nvPr/>
        </p:nvSpPr>
        <p:spPr bwMode="auto">
          <a:xfrm>
            <a:off x="9967912" y="3233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2164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796" y="475736"/>
            <a:ext cx="9563657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Question 7: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7588" y="3288390"/>
            <a:ext cx="8915399" cy="112628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Mushrooms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7588" y="1754659"/>
            <a:ext cx="88968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kind of room has no doors or windows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It is an ingredient.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9932194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215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796" y="475736"/>
            <a:ext cx="9563657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Question 8: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7588" y="3288390"/>
            <a:ext cx="8915399" cy="112628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7588" y="1754659"/>
            <a:ext cx="88968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dish is the most famous in Ho Chi Minh City?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699054" y="3938712"/>
            <a:ext cx="8915399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717588" y="4567073"/>
            <a:ext cx="8915399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717588" y="5327255"/>
            <a:ext cx="8915399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8" name="Oval 25"/>
          <p:cNvSpPr>
            <a:spLocks noChangeArrowheads="1"/>
          </p:cNvSpPr>
          <p:nvPr/>
        </p:nvSpPr>
        <p:spPr bwMode="auto">
          <a:xfrm>
            <a:off x="10460831" y="42559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216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7" grpId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2012" y="-7011"/>
            <a:ext cx="10305063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Question 9: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3042" y="1059200"/>
            <a:ext cx="8896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</a:rPr>
              <a:t>What dish is it?</a:t>
            </a:r>
            <a:endParaRPr lang="en-US" sz="4400" dirty="0">
              <a:latin typeface="Times New Roman" panose="02020603050405020304" pitchFamily="18" charset="0"/>
            </a:endParaRPr>
          </a:p>
        </p:txBody>
      </p:sp>
      <p:pic>
        <p:nvPicPr>
          <p:cNvPr id="6" name="Picture 8" descr="Kết quả hình ảnh cho món gỏi ng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0796" y="1973600"/>
            <a:ext cx="7559897" cy="440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773803" y="3823902"/>
            <a:ext cx="4418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Prawn/Shrimp Salad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8" name="Oval 25"/>
          <p:cNvSpPr>
            <a:spLocks noChangeArrowheads="1"/>
          </p:cNvSpPr>
          <p:nvPr/>
        </p:nvSpPr>
        <p:spPr bwMode="auto">
          <a:xfrm>
            <a:off x="9789318" y="373400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3401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796" y="475736"/>
            <a:ext cx="10756085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Question10: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7513" y="3201209"/>
            <a:ext cx="8563009" cy="299058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bunch of.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stick of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bottle of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clove of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7588" y="1754659"/>
            <a:ext cx="9435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</a:rPr>
              <a:t>Complete the sentence below:</a:t>
            </a:r>
          </a:p>
          <a:p>
            <a:r>
              <a:rPr lang="en-US" sz="4400" dirty="0" smtClean="0">
                <a:latin typeface="Times New Roman" panose="02020603050405020304" pitchFamily="18" charset="0"/>
              </a:rPr>
              <a:t>She needs a________ garlic for this dish.</a:t>
            </a:r>
            <a:endParaRPr lang="en-US" sz="4400" dirty="0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57413" y="5235865"/>
            <a:ext cx="666206" cy="6139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9653588" y="495089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24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796" y="475736"/>
            <a:ext cx="9563657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Question 11: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383" y="3201209"/>
            <a:ext cx="11403139" cy="299058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There are four (rice, miso soup, main dish(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es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), pickles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).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There are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two (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miso soup, main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dish(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es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 ).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There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is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one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rice).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There are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three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(rice, miso soup, main dish(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es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7588" y="1754659"/>
            <a:ext cx="88968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</a:rPr>
              <a:t>How many components are there in a typical Japanese meal?</a:t>
            </a:r>
          </a:p>
        </p:txBody>
      </p:sp>
      <p:sp>
        <p:nvSpPr>
          <p:cNvPr id="5" name="Oval 4"/>
          <p:cNvSpPr/>
          <p:nvPr/>
        </p:nvSpPr>
        <p:spPr>
          <a:xfrm>
            <a:off x="202106" y="3201209"/>
            <a:ext cx="666206" cy="6139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10860882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2224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796" y="475736"/>
            <a:ext cx="9563657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Question 12: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6840" y="3201209"/>
            <a:ext cx="4623516" cy="299058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Viet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nam</a:t>
            </a:r>
            <a:endParaRPr lang="en-US" sz="36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America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India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Korea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7588" y="1754659"/>
            <a:ext cx="8896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</a:rPr>
              <a:t>Which country is famous for curry?</a:t>
            </a:r>
            <a:endParaRPr lang="en-US" sz="4400" dirty="0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99853" y="4579249"/>
            <a:ext cx="666206" cy="6139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9632156" y="47573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217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562" y="0"/>
            <a:ext cx="9563657" cy="914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Question 13 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7588" y="3288390"/>
            <a:ext cx="8915399" cy="2575233"/>
          </a:xfrm>
        </p:spPr>
        <p:txBody>
          <a:bodyPr>
            <a:normAutofit/>
          </a:bodyPr>
          <a:lstStyle/>
          <a:p>
            <a:endParaRPr lang="vi-VN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96562" y="839234"/>
            <a:ext cx="11751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region of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 Nam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this dish belong to 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ẩu cá linh bông điên đ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01" y="1679403"/>
            <a:ext cx="8788400" cy="41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7588" y="6000555"/>
            <a:ext cx="850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southern area.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8" name="Oval 25"/>
          <p:cNvSpPr>
            <a:spLocks noChangeArrowheads="1"/>
          </p:cNvSpPr>
          <p:nvPr/>
        </p:nvSpPr>
        <p:spPr bwMode="auto">
          <a:xfrm>
            <a:off x="10868025" y="44946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 dirty="0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082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inh-nen-powerpoint-don-gian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1" y="15004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1977081" y="88494"/>
            <a:ext cx="869091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14: What 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 is it?</a:t>
            </a:r>
            <a:endParaRPr lang="en-US" altLang="en-US" sz="40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9291" name="Oval 11"/>
          <p:cNvSpPr>
            <a:spLocks noChangeArrowheads="1"/>
          </p:cNvSpPr>
          <p:nvPr/>
        </p:nvSpPr>
        <p:spPr bwMode="auto">
          <a:xfrm>
            <a:off x="3724642" y="5614774"/>
            <a:ext cx="5084576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Arial" panose="020B0604020202020204" pitchFamily="34" charset="0"/>
              </a:rPr>
              <a:t>Key: BÁNH </a:t>
            </a:r>
            <a:r>
              <a:rPr lang="en-US" altLang="en-US" sz="1800" b="1" dirty="0" smtClean="0">
                <a:solidFill>
                  <a:schemeClr val="bg2"/>
                </a:solidFill>
                <a:latin typeface="Arial" panose="020B0604020202020204" pitchFamily="34" charset="0"/>
              </a:rPr>
              <a:t>CHƯNG/ </a:t>
            </a:r>
            <a:r>
              <a:rPr lang="en-US" altLang="en-US" sz="1800" b="1" dirty="0" err="1" smtClean="0">
                <a:solidFill>
                  <a:schemeClr val="bg2"/>
                </a:solidFill>
                <a:latin typeface="Arial" panose="020B0604020202020204" pitchFamily="34" charset="0"/>
              </a:rPr>
              <a:t>Chưng</a:t>
            </a:r>
            <a:r>
              <a:rPr lang="en-US" altLang="en-US" sz="1800" b="1" dirty="0" smtClean="0">
                <a:solidFill>
                  <a:schemeClr val="bg2"/>
                </a:solidFill>
                <a:latin typeface="Arial" panose="020B0604020202020204" pitchFamily="34" charset="0"/>
              </a:rPr>
              <a:t> cake</a:t>
            </a:r>
            <a:endParaRPr lang="en-US" altLang="en-US" sz="18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1827" y="1002712"/>
            <a:ext cx="6669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It is a square </a:t>
            </a:r>
            <a:r>
              <a:rPr lang="en-US" sz="2400" b="1" dirty="0">
                <a:solidFill>
                  <a:srgbClr val="C00000"/>
                </a:solidFill>
              </a:rPr>
              <a:t>cake. It is represented the </a:t>
            </a:r>
            <a:r>
              <a:rPr lang="en-US" sz="2400" b="1" dirty="0" smtClean="0">
                <a:solidFill>
                  <a:srgbClr val="C00000"/>
                </a:solidFill>
              </a:rPr>
              <a:t>land. </a:t>
            </a:r>
            <a:r>
              <a:rPr lang="en-US" sz="2400" b="1" dirty="0">
                <a:solidFill>
                  <a:srgbClr val="C00000"/>
                </a:solidFill>
              </a:rPr>
              <a:t>It is a traditional food at </a:t>
            </a:r>
            <a:r>
              <a:rPr lang="en-US" sz="2400" b="1" dirty="0" err="1">
                <a:solidFill>
                  <a:srgbClr val="C00000"/>
                </a:solidFill>
              </a:rPr>
              <a:t>Tết</a:t>
            </a:r>
            <a:r>
              <a:rPr lang="en-US" sz="2400" b="1" dirty="0" smtClean="0">
                <a:solidFill>
                  <a:srgbClr val="C00000"/>
                </a:solidFill>
              </a:rPr>
              <a:t>.</a:t>
            </a:r>
            <a:r>
              <a:rPr lang="en-US" sz="2400" b="1" dirty="0">
                <a:solidFill>
                  <a:srgbClr val="C00000"/>
                </a:solidFill>
              </a:rPr>
              <a:t> It is wrapped by dong or banana leaves.</a:t>
            </a:r>
            <a:endParaRPr lang="vi-VN" sz="2400" b="1" dirty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vi-VN" sz="2400" b="1" dirty="0">
              <a:solidFill>
                <a:srgbClr val="C00000"/>
              </a:solidFill>
            </a:endParaRPr>
          </a:p>
          <a:p>
            <a:endParaRPr lang="vi-VN" sz="2400" b="1" dirty="0">
              <a:solidFill>
                <a:srgbClr val="C00000"/>
              </a:solidFill>
            </a:endParaRPr>
          </a:p>
        </p:txBody>
      </p:sp>
      <p:pic>
        <p:nvPicPr>
          <p:cNvPr id="14" name="Content Placeholder 3" descr="C:\Users\Admin\Desktop\0thbyuw0w25i1703495415119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60" y="2833766"/>
            <a:ext cx="3240360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auto">
          <a:xfrm>
            <a:off x="10294268" y="402576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 dirty="0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0398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chủ đề đồ ăn - Học tiếng Anh trẻ em - Tiếng Anh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0224" y="1185863"/>
            <a:ext cx="8586787" cy="373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369" y="221457"/>
            <a:ext cx="11730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Question 15: How many dishes are going to be made?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                     What are ingredients used for each dish?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5538" y="5129213"/>
            <a:ext cx="10147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Salad and pizza</a:t>
            </a:r>
          </a:p>
          <a:p>
            <a:r>
              <a:rPr lang="en-US" sz="2800" dirty="0" smtClean="0"/>
              <a:t>Pizza: Mushrooms, onions, sausages, tomatoes, pepper, cheese.</a:t>
            </a:r>
          </a:p>
          <a:p>
            <a:r>
              <a:rPr lang="en-US" sz="2800" dirty="0" smtClean="0"/>
              <a:t>Salad: lettuce, cucumbers, carrots, eggs  </a:t>
            </a:r>
            <a:endParaRPr lang="en-US" sz="2800" dirty="0"/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2" name="Oval 7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5" name="Oval 10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29" name="Oval 14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10460236" y="16137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 dirty="0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7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Rectangle 7"/>
          <p:cNvSpPr>
            <a:spLocks noRot="1" noChangeArrowheads="1"/>
          </p:cNvSpPr>
          <p:nvPr/>
        </p:nvSpPr>
        <p:spPr bwMode="auto">
          <a:xfrm>
            <a:off x="2362200" y="0"/>
            <a:ext cx="792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6000" u="sng" dirty="0">
                <a:solidFill>
                  <a:srgbClr val="0000FF"/>
                </a:solidFill>
              </a:rPr>
              <a:t>CONTENTS</a:t>
            </a:r>
          </a:p>
        </p:txBody>
      </p:sp>
      <p:sp>
        <p:nvSpPr>
          <p:cNvPr id="114696" name="Rectangle 8"/>
          <p:cNvSpPr>
            <a:spLocks noChangeArrowheads="1"/>
          </p:cNvSpPr>
          <p:nvPr/>
        </p:nvSpPr>
        <p:spPr bwMode="auto">
          <a:xfrm>
            <a:off x="1905000" y="1066800"/>
            <a:ext cx="10136746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marL="0" indent="0" algn="ctr">
              <a:buNone/>
            </a:pPr>
            <a:r>
              <a:rPr lang="en-US" sz="4000" b="1" i="1" dirty="0">
                <a:effectLst/>
              </a:rPr>
              <a:t>ACTIVITY </a:t>
            </a:r>
            <a:r>
              <a:rPr lang="en-US" sz="4000" b="1" i="1" dirty="0" smtClean="0">
                <a:effectLst/>
              </a:rPr>
              <a:t>1</a:t>
            </a:r>
          </a:p>
          <a:p>
            <a:pPr marL="0" indent="0" algn="ctr">
              <a:buNone/>
            </a:pPr>
            <a:r>
              <a:rPr lang="en-US" sz="4000" b="1" i="1" dirty="0" smtClean="0">
                <a:effectLst/>
              </a:rPr>
              <a:t> </a:t>
            </a:r>
            <a:r>
              <a:rPr lang="en-US" sz="4000" b="1" i="1" dirty="0">
                <a:effectLst/>
              </a:rPr>
              <a:t>INTRODUCTION OF TEAMS</a:t>
            </a:r>
            <a:endParaRPr lang="en-US" sz="4000" dirty="0">
              <a:effectLst/>
            </a:endParaRPr>
          </a:p>
          <a:p>
            <a:pPr lvl="0" algn="ctr">
              <a:buNone/>
              <a:defRPr/>
            </a:pPr>
            <a:r>
              <a:rPr lang="en-US" sz="4000" b="1" i="1" dirty="0" smtClean="0">
                <a:effectLst/>
              </a:rPr>
              <a:t>ACTIVITY 2</a:t>
            </a:r>
          </a:p>
          <a:p>
            <a:pPr lvl="0" algn="ctr">
              <a:buNone/>
              <a:defRPr/>
            </a:pPr>
            <a:r>
              <a:rPr lang="en-US" sz="4000" b="1" i="1" dirty="0" smtClean="0">
                <a:effectLst/>
              </a:rPr>
              <a:t>CHECKING KNOWLEDGE</a:t>
            </a:r>
            <a:endParaRPr lang="en-US" altLang="en-US" sz="4000" b="1" dirty="0">
              <a:solidFill>
                <a:srgbClr val="FF3300"/>
              </a:solidFill>
            </a:endParaRPr>
          </a:p>
          <a:p>
            <a:pPr algn="ctr">
              <a:buNone/>
              <a:defRPr/>
            </a:pPr>
            <a:r>
              <a:rPr lang="en-US" sz="4000" b="1" i="1" dirty="0">
                <a:effectLst/>
              </a:rPr>
              <a:t>ACTIVITY </a:t>
            </a:r>
            <a:r>
              <a:rPr lang="en-US" sz="4000" b="1" i="1" dirty="0" smtClean="0">
                <a:effectLst/>
              </a:rPr>
              <a:t>3</a:t>
            </a:r>
          </a:p>
          <a:p>
            <a:pPr algn="ctr">
              <a:buNone/>
              <a:defRPr/>
            </a:pPr>
            <a:r>
              <a:rPr lang="en-US" sz="4000" b="1" i="1" dirty="0" smtClean="0">
                <a:effectLst/>
              </a:rPr>
              <a:t>COOKING </a:t>
            </a:r>
            <a:r>
              <a:rPr lang="en-US" sz="4000" b="1" i="1" dirty="0">
                <a:effectLst/>
              </a:rPr>
              <a:t>EXPERIENCE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altLang="en-US" sz="40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304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4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6" y="-50643"/>
            <a:ext cx="9551194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.VnVogue" panose="020B7200000000000000" pitchFamily="34" charset="0"/>
              </a:rPr>
              <a:t>Question 16</a:t>
            </a:r>
            <a:r>
              <a:rPr lang="en-US" b="1" dirty="0" smtClean="0">
                <a:solidFill>
                  <a:srgbClr val="C00000"/>
                </a:solidFill>
                <a:latin typeface=".VnVogue" panose="020B7200000000000000" pitchFamily="34" charset="0"/>
              </a:rPr>
              <a:t/>
            </a:r>
            <a:br>
              <a:rPr lang="en-US" b="1" dirty="0" smtClean="0">
                <a:solidFill>
                  <a:srgbClr val="C00000"/>
                </a:solidFill>
                <a:latin typeface=".VnVogue" panose="020B7200000000000000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.VnVogue" panose="020B7200000000000000" pitchFamily="34" charset="0"/>
              </a:rPr>
              <a:t>How can people cook “spring rolls”?</a:t>
            </a:r>
            <a:r>
              <a:rPr lang="vi-VN" b="1" dirty="0">
                <a:solidFill>
                  <a:srgbClr val="C00000"/>
                </a:solidFill>
              </a:rPr>
              <a:t/>
            </a:r>
            <a:br>
              <a:rPr lang="vi-VN" b="1" dirty="0">
                <a:solidFill>
                  <a:srgbClr val="C00000"/>
                </a:solidFill>
              </a:rPr>
            </a:br>
            <a:endParaRPr lang="vi-VN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7568" y="1412777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A. </a:t>
            </a:r>
            <a:r>
              <a:rPr lang="en-US" sz="2400" b="1" dirty="0" smtClean="0">
                <a:solidFill>
                  <a:srgbClr val="0000FF"/>
                </a:solidFill>
              </a:rPr>
              <a:t>stir- fried</a:t>
            </a:r>
            <a:endParaRPr lang="vi-VN" sz="2400" b="1" dirty="0" smtClean="0">
              <a:solidFill>
                <a:srgbClr val="0000FF"/>
              </a:solidFill>
            </a:endParaRPr>
          </a:p>
          <a:p>
            <a:endParaRPr lang="vi-VN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9576" y="2132857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B. </a:t>
            </a:r>
            <a:r>
              <a:rPr lang="en-US" sz="2400" b="1" dirty="0" smtClean="0">
                <a:solidFill>
                  <a:srgbClr val="0000FF"/>
                </a:solidFill>
              </a:rPr>
              <a:t>deep –fried</a:t>
            </a:r>
            <a:endParaRPr lang="vi-VN" sz="2400" b="1" dirty="0" smtClean="0">
              <a:solidFill>
                <a:srgbClr val="0000FF"/>
              </a:solidFill>
            </a:endParaRPr>
          </a:p>
          <a:p>
            <a:endParaRPr lang="vi-VN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9576" y="2831055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C. </a:t>
            </a:r>
            <a:r>
              <a:rPr lang="en-US" sz="2400" b="1" dirty="0" smtClean="0">
                <a:solidFill>
                  <a:srgbClr val="0000FF"/>
                </a:solidFill>
              </a:rPr>
              <a:t>steam</a:t>
            </a:r>
            <a:endParaRPr lang="vi-VN" sz="2400" b="1" dirty="0">
              <a:solidFill>
                <a:srgbClr val="0000FF"/>
              </a:solidFill>
            </a:endParaRPr>
          </a:p>
          <a:p>
            <a:endParaRPr lang="vi-VN" dirty="0"/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639616" y="5157192"/>
            <a:ext cx="5084576" cy="86409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Arial" panose="020B0604020202020204" pitchFamily="34" charset="0"/>
              </a:rPr>
              <a:t>Key: </a:t>
            </a:r>
            <a:r>
              <a:rPr lang="en-US" sz="1800" b="1" dirty="0">
                <a:solidFill>
                  <a:schemeClr val="bg1"/>
                </a:solidFill>
              </a:rPr>
              <a:t>B. DEEP –FRIED</a:t>
            </a:r>
            <a:endParaRPr lang="vi-VN" sz="18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230303"/>
            <a:ext cx="4447406" cy="3467100"/>
          </a:xfrm>
          <a:prstGeom prst="rect">
            <a:avLst/>
          </a:prstGeom>
        </p:spPr>
      </p:pic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10399390" y="365127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79576" y="3461915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C. </a:t>
            </a:r>
            <a:r>
              <a:rPr lang="en-US" sz="2400" b="1" dirty="0" smtClean="0">
                <a:solidFill>
                  <a:srgbClr val="0000FF"/>
                </a:solidFill>
              </a:rPr>
              <a:t>roast</a:t>
            </a:r>
            <a:endParaRPr lang="vi-VN" sz="2400" b="1" dirty="0">
              <a:solidFill>
                <a:srgbClr val="0000FF"/>
              </a:solidFill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169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308" y="-11112"/>
            <a:ext cx="11206162" cy="1325563"/>
          </a:xfrm>
        </p:spPr>
        <p:txBody>
          <a:bodyPr>
            <a:normAutofit/>
          </a:bodyPr>
          <a:lstStyle/>
          <a:p>
            <a:pPr fontAlgn="base"/>
            <a:r>
              <a:rPr lang="en-US" b="1" dirty="0" smtClean="0">
                <a:solidFill>
                  <a:srgbClr val="0070C0"/>
                </a:solidFill>
              </a:rPr>
              <a:t>Question 17: What are </a:t>
            </a:r>
            <a:r>
              <a:rPr lang="en-US" b="1" dirty="0">
                <a:solidFill>
                  <a:srgbClr val="0070C0"/>
                </a:solidFill>
              </a:rPr>
              <a:t>the </a:t>
            </a:r>
            <a:r>
              <a:rPr lang="en-US" b="1" dirty="0" smtClean="0">
                <a:solidFill>
                  <a:srgbClr val="0070C0"/>
                </a:solidFill>
              </a:rPr>
              <a:t>three main ingredients </a:t>
            </a:r>
            <a:r>
              <a:rPr lang="en-US" b="1" dirty="0">
                <a:solidFill>
                  <a:srgbClr val="0070C0"/>
                </a:solidFill>
              </a:rPr>
              <a:t>of </a:t>
            </a:r>
            <a:r>
              <a:rPr lang="en-US" b="1" dirty="0" err="1" smtClean="0">
                <a:solidFill>
                  <a:srgbClr val="0070C0"/>
                </a:solidFill>
              </a:rPr>
              <a:t>Phở</a:t>
            </a:r>
            <a:r>
              <a:rPr lang="en-US" b="1" dirty="0" smtClean="0">
                <a:solidFill>
                  <a:srgbClr val="0070C0"/>
                </a:solidFill>
              </a:rPr>
              <a:t>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Phở Việt trên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Phở Việt trên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Phở Việt trên thế gi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30" y="823118"/>
            <a:ext cx="6772276" cy="51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78906" y="6029325"/>
            <a:ext cx="97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slice beef, broth and rice noodles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9894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308" y="-11112"/>
            <a:ext cx="11206162" cy="1325563"/>
          </a:xfrm>
        </p:spPr>
        <p:txBody>
          <a:bodyPr>
            <a:normAutofit/>
          </a:bodyPr>
          <a:lstStyle/>
          <a:p>
            <a:pPr fontAlgn="base"/>
            <a:r>
              <a:rPr lang="en-US" b="1" dirty="0" smtClean="0">
                <a:solidFill>
                  <a:srgbClr val="0070C0"/>
                </a:solidFill>
              </a:rPr>
              <a:t>Question 18: Which ethnic group does the dish “</a:t>
            </a:r>
            <a:r>
              <a:rPr lang="en-US" b="1" dirty="0" err="1" smtClean="0">
                <a:solidFill>
                  <a:srgbClr val="0070C0"/>
                </a:solidFill>
              </a:rPr>
              <a:t>Thắng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cố</a:t>
            </a:r>
            <a:r>
              <a:rPr lang="en-US" b="1" dirty="0" smtClean="0">
                <a:solidFill>
                  <a:srgbClr val="0070C0"/>
                </a:solidFill>
              </a:rPr>
              <a:t>” belong to?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Phở Việt trên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Phở Việt trên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  <p:pic>
        <p:nvPicPr>
          <p:cNvPr id="1026" name="Picture 2" descr="Thắng cố ngựa là món gì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887" y="1186249"/>
            <a:ext cx="5004486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4150" y="1470454"/>
            <a:ext cx="37070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dirty="0" smtClean="0">
                <a:solidFill>
                  <a:srgbClr val="FF0000"/>
                </a:solidFill>
              </a:rPr>
              <a:t> The </a:t>
            </a:r>
            <a:r>
              <a:rPr lang="en-US" sz="3600" dirty="0" err="1" smtClean="0">
                <a:solidFill>
                  <a:srgbClr val="FF0000"/>
                </a:solidFill>
              </a:rPr>
              <a:t>H’mông</a:t>
            </a:r>
            <a:endParaRPr lang="en-US" sz="3600" dirty="0" smtClean="0">
              <a:solidFill>
                <a:srgbClr val="FF0000"/>
              </a:solidFill>
            </a:endParaRPr>
          </a:p>
          <a:p>
            <a:pPr marL="342900" indent="-342900">
              <a:buAutoNum type="alphaUcPeriod"/>
            </a:pPr>
            <a:endParaRPr lang="en-US" sz="3600" dirty="0" smtClean="0">
              <a:solidFill>
                <a:srgbClr val="FF0000"/>
              </a:solidFill>
            </a:endParaRPr>
          </a:p>
          <a:p>
            <a:pPr marL="342900" indent="-342900">
              <a:buAutoNum type="alphaUcPeriod"/>
            </a:pPr>
            <a:r>
              <a:rPr lang="en-US" sz="3600" dirty="0" smtClean="0">
                <a:solidFill>
                  <a:srgbClr val="FF0000"/>
                </a:solidFill>
              </a:rPr>
              <a:t> The </a:t>
            </a:r>
            <a:r>
              <a:rPr lang="en-US" sz="3600" dirty="0" err="1" smtClean="0">
                <a:solidFill>
                  <a:srgbClr val="FF0000"/>
                </a:solidFill>
              </a:rPr>
              <a:t>Êđê</a:t>
            </a:r>
            <a:endParaRPr lang="en-US" sz="3600" dirty="0" smtClean="0">
              <a:solidFill>
                <a:srgbClr val="FF0000"/>
              </a:solidFill>
            </a:endParaRPr>
          </a:p>
          <a:p>
            <a:pPr marL="342900" indent="-342900">
              <a:buAutoNum type="alphaUcPeriod"/>
            </a:pPr>
            <a:endParaRPr lang="en-US" sz="3600" dirty="0" smtClean="0">
              <a:solidFill>
                <a:srgbClr val="FF0000"/>
              </a:solidFill>
            </a:endParaRPr>
          </a:p>
          <a:p>
            <a:pPr marL="342900" indent="-342900">
              <a:buAutoNum type="alphaUcPeriod"/>
            </a:pPr>
            <a:r>
              <a:rPr lang="en-US" sz="3600" dirty="0" smtClean="0">
                <a:solidFill>
                  <a:srgbClr val="FF0000"/>
                </a:solidFill>
              </a:rPr>
              <a:t> The </a:t>
            </a:r>
            <a:r>
              <a:rPr lang="en-US" sz="3600" dirty="0" err="1" smtClean="0">
                <a:solidFill>
                  <a:srgbClr val="FF0000"/>
                </a:solidFill>
              </a:rPr>
              <a:t>Tày</a:t>
            </a:r>
            <a:endParaRPr lang="en-US" sz="3600" dirty="0" smtClean="0">
              <a:solidFill>
                <a:srgbClr val="FF0000"/>
              </a:solidFill>
            </a:endParaRPr>
          </a:p>
          <a:p>
            <a:pPr marL="342900" indent="-342900">
              <a:buAutoNum type="alphaUcPeriod"/>
            </a:pPr>
            <a:endParaRPr lang="en-US" sz="3600" dirty="0" smtClean="0">
              <a:solidFill>
                <a:srgbClr val="FF0000"/>
              </a:solidFill>
            </a:endParaRPr>
          </a:p>
          <a:p>
            <a:pPr marL="342900" indent="-342900">
              <a:buAutoNum type="alphaUcPeriod"/>
            </a:pPr>
            <a:r>
              <a:rPr lang="en-US" sz="3600" dirty="0" smtClean="0">
                <a:solidFill>
                  <a:srgbClr val="FF0000"/>
                </a:solidFill>
              </a:rPr>
              <a:t> The </a:t>
            </a:r>
            <a:r>
              <a:rPr lang="en-US" sz="3600" dirty="0" err="1" smtClean="0">
                <a:solidFill>
                  <a:srgbClr val="FF0000"/>
                </a:solidFill>
              </a:rPr>
              <a:t>Thái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5118" y="5948749"/>
            <a:ext cx="436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A. The </a:t>
            </a:r>
            <a:r>
              <a:rPr lang="en-US" sz="3600" b="1" dirty="0" err="1" smtClean="0">
                <a:solidFill>
                  <a:srgbClr val="0000FF"/>
                </a:solidFill>
              </a:rPr>
              <a:t>H’mông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4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308" y="-11112"/>
            <a:ext cx="11206162" cy="1325563"/>
          </a:xfrm>
        </p:spPr>
        <p:txBody>
          <a:bodyPr>
            <a:normAutofit/>
          </a:bodyPr>
          <a:lstStyle/>
          <a:p>
            <a:pPr fontAlgn="base"/>
            <a:r>
              <a:rPr lang="en-US" b="1" dirty="0" smtClean="0">
                <a:solidFill>
                  <a:srgbClr val="0070C0"/>
                </a:solidFill>
              </a:rPr>
              <a:t>Question </a:t>
            </a:r>
            <a:r>
              <a:rPr lang="en-US" b="1" dirty="0" smtClean="0">
                <a:solidFill>
                  <a:srgbClr val="0070C0"/>
                </a:solidFill>
              </a:rPr>
              <a:t>19: </a:t>
            </a:r>
            <a:r>
              <a:rPr lang="en-US" b="1" dirty="0" smtClean="0">
                <a:solidFill>
                  <a:srgbClr val="0070C0"/>
                </a:solidFill>
              </a:rPr>
              <a:t>Which dish is called “ </a:t>
            </a:r>
            <a:r>
              <a:rPr lang="en-US" b="1" dirty="0" err="1" smtClean="0">
                <a:solidFill>
                  <a:srgbClr val="0070C0"/>
                </a:solidFill>
              </a:rPr>
              <a:t>Khâu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Nhục</a:t>
            </a:r>
            <a:r>
              <a:rPr lang="en-US" b="1" dirty="0" smtClean="0">
                <a:solidFill>
                  <a:srgbClr val="0070C0"/>
                </a:solidFill>
              </a:rPr>
              <a:t>”?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Phở Việt trên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Phở Việt trên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  <p:pic>
        <p:nvPicPr>
          <p:cNvPr id="2050" name="Picture 2" descr="Khâu nhục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19" y="1336456"/>
            <a:ext cx="3748262" cy="25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ổng hợp 23 món đặc sản Tây Bắc theo từng tỉnh nên thử và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80" y="1243013"/>
            <a:ext cx="4120754" cy="266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ặc Sản Thắng Cố Sa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85" y="4197352"/>
            <a:ext cx="3726296" cy="24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Đặc sản làm từ phân - Nậm Pịa, một món ăn kinh điển của dân tộc Thái chỉ có  ở vùng Tây Bắc,dac san lam tu phan nam pia mot mon 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80" y="3984428"/>
            <a:ext cx="4120754" cy="255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315" y="1562785"/>
            <a:ext cx="83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A.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6059" y="4188920"/>
            <a:ext cx="601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</a:rPr>
              <a:t>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52122" y="1277036"/>
            <a:ext cx="90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</a:rPr>
              <a:t>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02761" y="4078863"/>
            <a:ext cx="1107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D.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3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21" y="152400"/>
            <a:ext cx="11206162" cy="1325563"/>
          </a:xfrm>
        </p:spPr>
        <p:txBody>
          <a:bodyPr>
            <a:normAutofit/>
          </a:bodyPr>
          <a:lstStyle/>
          <a:p>
            <a:pPr fontAlgn="base"/>
            <a:r>
              <a:rPr lang="en-US" b="1" dirty="0" smtClean="0">
                <a:solidFill>
                  <a:srgbClr val="0070C0"/>
                </a:solidFill>
              </a:rPr>
              <a:t>Question </a:t>
            </a:r>
            <a:r>
              <a:rPr lang="en-US" b="1" dirty="0" smtClean="0">
                <a:solidFill>
                  <a:srgbClr val="0070C0"/>
                </a:solidFill>
              </a:rPr>
              <a:t>20</a:t>
            </a:r>
            <a:r>
              <a:rPr lang="en-US" b="1" dirty="0" smtClean="0">
                <a:solidFill>
                  <a:srgbClr val="0070C0"/>
                </a:solidFill>
              </a:rPr>
              <a:t>: </a:t>
            </a:r>
            <a:r>
              <a:rPr lang="en-US" b="1" dirty="0" smtClean="0">
                <a:solidFill>
                  <a:srgbClr val="0070C0"/>
                </a:solidFill>
              </a:rPr>
              <a:t>Can you name five specialties of the </a:t>
            </a:r>
            <a:r>
              <a:rPr lang="en-US" b="1" dirty="0" err="1" smtClean="0">
                <a:solidFill>
                  <a:srgbClr val="0070C0"/>
                </a:solidFill>
              </a:rPr>
              <a:t>Êdê</a:t>
            </a:r>
            <a:r>
              <a:rPr lang="en-US" b="1" dirty="0" smtClean="0">
                <a:solidFill>
                  <a:srgbClr val="0070C0"/>
                </a:solidFill>
              </a:rPr>
              <a:t>?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Phở Việt trên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Phở Việt trên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0972800" y="742951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91351" y="1493044"/>
            <a:ext cx="53935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Possible answers :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Món</a:t>
            </a:r>
            <a:r>
              <a:rPr lang="vi-VN" sz="3200" dirty="0"/>
              <a:t> đu đủ giã chua cay.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Canh </a:t>
            </a:r>
            <a:r>
              <a:rPr lang="vi-VN" sz="3200" dirty="0"/>
              <a:t>chua kiến vàng.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Món</a:t>
            </a:r>
            <a:r>
              <a:rPr lang="vi-VN" sz="3200" dirty="0"/>
              <a:t> vếch.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Dế </a:t>
            </a:r>
            <a:r>
              <a:rPr lang="vi-VN" sz="3200" dirty="0"/>
              <a:t>cơm rang muối.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Lá </a:t>
            </a:r>
            <a:r>
              <a:rPr lang="vi-VN" sz="3200" dirty="0"/>
              <a:t>mì xào.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Măng </a:t>
            </a:r>
            <a:r>
              <a:rPr lang="vi-VN" sz="3200" dirty="0"/>
              <a:t>nướng xào vếch bò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Canh </a:t>
            </a:r>
            <a:r>
              <a:rPr lang="vi-VN" sz="3200" dirty="0"/>
              <a:t>cà đắng nấu cá khô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Lẩu </a:t>
            </a:r>
            <a:r>
              <a:rPr lang="vi-VN" sz="3200" dirty="0"/>
              <a:t>lá rừng Tây Nguyên.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0" cy="457200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Spicy and sour ripe papaya dish. Sour soup with golden architecture. </a:t>
            </a:r>
            <a:r>
              <a:rPr kumimoji="0" lang="en-US" altLang="en-US" sz="2100" b="0" i="0" u="none" strike="noStrike" cap="none" normalizeH="0" baseline="0" dirty="0" err="1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Ve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 dish. Salt fried rice base. Stir-fried noodle leaves. Grilled bamboo shoots stir-fried with beef Heavy eggplant soup cooked with dried fish Central Highlands forest leaf hotpot.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BDC1C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rgbClr val="BDC1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rgbClr val="BDC1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52400"/>
            <a:ext cx="0" cy="457200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Spicy and sour ripe papaya dish. Sour soup with golden architecture. </a:t>
            </a:r>
            <a:r>
              <a:rPr kumimoji="0" lang="en-US" altLang="en-US" sz="2100" b="0" i="0" u="none" strike="noStrike" cap="none" normalizeH="0" baseline="0" dirty="0" err="1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Ve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 dish. Salt fried rice base. Stir-fried noodle leaves. Grilled bamboo shoots stir-fried with beef Heavy eggplant soup cooked with dried fish Central Highlands forest leaf 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  <a:cs typeface="Arial" panose="020B0604020202020204" pitchFamily="34" charset="0"/>
              </a:rPr>
              <a:t>hotpot.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rgbClr val="BDC1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600" b="0" i="0" u="none" strike="noStrike" cap="none" normalizeH="0" baseline="0" dirty="0" smtClean="0">
                <a:ln>
                  <a:noFill/>
                </a:ln>
                <a:solidFill>
                  <a:srgbClr val="BDC1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71525" y="1624968"/>
            <a:ext cx="6026943" cy="472052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inherit"/>
              </a:rPr>
              <a:t>Possible</a:t>
            </a:r>
            <a:r>
              <a:rPr kumimoji="0" lang="en-US" altLang="en-US" sz="2800" b="1" i="0" u="sng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inherit"/>
              </a:rPr>
              <a:t> answers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E8EAED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-Spicy and sour ripe papaya dish.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-Sour soup with golden architecture.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-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Ve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 dish.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-Salt fried rice base.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-Stir-fried noodle leaves.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-Grilled bamboo shoots stir-fried with beef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E8EAED"/>
                </a:solidFill>
                <a:latin typeface="inherit"/>
              </a:rPr>
              <a:t>-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Heavy eggplant soup cooked with dried fish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E8EAED"/>
                </a:solidFill>
                <a:latin typeface="inherit"/>
              </a:rPr>
              <a:t>-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Central Highlands forest leaf hotpot.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914400" y="2362201"/>
            <a:ext cx="1026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AutoShape 7" descr="Y Hình Hoa Mai Hoa Đào - Tuyển Tập Xuân - THƯ VIỆN HOA SE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AutoShape 8" descr="Y Hình Hoa Mai Hoa Đào - Tuyển Tập Xuân - THƯ VIỆN HOA SE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AutoShape 9" descr="ảnh đẹp về hoa đào, hình nền hoa đào, hoa đào đẹp nhất, thuyết minh về hoa  đào, văn thuyết minh | Hình ảnh, Hoa đạo, Hình nề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AutoShape 10" descr="ảnh đẹp về hoa đào, hình nền hoa đào, hoa đào đẹp nhất, thuyết minh về hoa  đào, văn thuyết minh | Hình ảnh, Hoa đạo, Hình nề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609600" y="2209801"/>
            <a:ext cx="11277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i="1" dirty="0"/>
              <a:t>ACTIVITY </a:t>
            </a:r>
            <a:r>
              <a:rPr lang="en-US" sz="6600" b="1" i="1" dirty="0" smtClean="0"/>
              <a:t>3</a:t>
            </a:r>
          </a:p>
          <a:p>
            <a:pPr algn="ctr">
              <a:defRPr/>
            </a:pPr>
            <a:r>
              <a:rPr lang="en-US" sz="6600" b="1" i="1" dirty="0" smtClean="0"/>
              <a:t> </a:t>
            </a:r>
            <a:r>
              <a:rPr lang="en-US" sz="6600" b="1" i="1" dirty="0"/>
              <a:t>COOKING EXPERIENCE </a:t>
            </a:r>
            <a:endParaRPr lang="vi-VN" altLang="en-US" sz="6600" b="1" dirty="0">
              <a:solidFill>
                <a:srgbClr val="FF3300"/>
              </a:solidFill>
            </a:endParaRPr>
          </a:p>
        </p:txBody>
      </p:sp>
      <p:pic>
        <p:nvPicPr>
          <p:cNvPr id="9" name="IfYouReHappyAndYouKnowIt-SherifHaps-78016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6351" y="6020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6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914400" y="2362201"/>
            <a:ext cx="1026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Picture 4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AutoShape 7" descr="Y Hình Hoa Mai Hoa Đào - Tuyển Tập Xuân - THƯ VIỆN HOA SE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AutoShape 8" descr="Y Hình Hoa Mai Hoa Đào - Tuyển Tập Xuân - THƯ VIỆN HOA SE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AutoShape 9" descr="ảnh đẹp về hoa đào, hình nền hoa đào, hoa đào đẹp nhất, thuyết minh về hoa  đào, văn thuyết minh | Hình ảnh, Hoa đạo, Hình nề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AutoShape 10" descr="ảnh đẹp về hoa đào, hình nền hoa đào, hoa đào đẹp nhất, thuyết minh về hoa  đào, văn thuyết minh | Hình ảnh, Hoa đạo, Hình nề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609600" y="2209801"/>
            <a:ext cx="11277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6600" b="1" i="1" dirty="0"/>
              <a:t>ACTIVITY 1</a:t>
            </a:r>
            <a:r>
              <a:rPr lang="en-US" sz="6600" b="1" i="1" dirty="0" smtClean="0"/>
              <a:t>:</a:t>
            </a:r>
          </a:p>
          <a:p>
            <a:r>
              <a:rPr lang="en-US" sz="6600" b="1" i="1" dirty="0" smtClean="0"/>
              <a:t> </a:t>
            </a:r>
            <a:r>
              <a:rPr lang="en-US" sz="6600" b="1" i="1" dirty="0"/>
              <a:t>INTRODUCTION OF TEAMS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0963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914400" y="2362201"/>
            <a:ext cx="1026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Picture 4" descr="3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AutoShape 7" descr="Y Hình Hoa Mai Hoa Đào - Tuyển Tập Xuân - THƯ VIỆN HOA SE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AutoShape 8" descr="Y Hình Hoa Mai Hoa Đào - Tuyển Tập Xuân - THƯ VIỆN HOA SE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AutoShape 9" descr="ảnh đẹp về hoa đào, hình nền hoa đào, hoa đào đẹp nhất, thuyết minh về hoa  đào, văn thuyết minh | Hình ảnh, Hoa đạo, Hình nề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AutoShape 10" descr="ảnh đẹp về hoa đào, hình nền hoa đào, hoa đào đẹp nhất, thuyết minh về hoa  đào, văn thuyết minh | Hình ảnh, Hoa đạo, Hình nền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609600" y="2209801"/>
            <a:ext cx="11277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algn="ctr"/>
            <a:r>
              <a:rPr lang="en-US" sz="6600" b="1" i="1" dirty="0"/>
              <a:t>ACTIVITY </a:t>
            </a:r>
            <a:r>
              <a:rPr lang="en-US" sz="6600" b="1" i="1" dirty="0" smtClean="0"/>
              <a:t>2</a:t>
            </a:r>
          </a:p>
          <a:p>
            <a:pPr lvl="0" algn="ctr"/>
            <a:r>
              <a:rPr lang="en-US" sz="6600" b="1" i="1" dirty="0" smtClean="0"/>
              <a:t> </a:t>
            </a:r>
            <a:r>
              <a:rPr lang="en-US" sz="6600" b="1" i="1" dirty="0"/>
              <a:t>CHECKING KNOWLEDGE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10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158" y="1897579"/>
            <a:ext cx="6434928" cy="3742419"/>
          </a:xfrm>
          <a:custGeom>
            <a:avLst/>
            <a:gdLst/>
            <a:ahLst/>
            <a:cxnLst/>
            <a:rect l="l" t="t" r="r" b="b"/>
            <a:pathLst>
              <a:path w="9652392" h="5613628">
                <a:moveTo>
                  <a:pt x="0" y="0"/>
                </a:moveTo>
                <a:lnTo>
                  <a:pt x="9652392" y="0"/>
                </a:lnTo>
                <a:lnTo>
                  <a:pt x="9652392" y="5613628"/>
                </a:lnTo>
                <a:lnTo>
                  <a:pt x="0" y="5613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11915" y="5290034"/>
            <a:ext cx="53734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sz="1200"/>
          </a:p>
        </p:txBody>
      </p:sp>
      <p:sp>
        <p:nvSpPr>
          <p:cNvPr id="4" name="TextBox 4"/>
          <p:cNvSpPr txBox="1"/>
          <p:nvPr/>
        </p:nvSpPr>
        <p:spPr>
          <a:xfrm>
            <a:off x="0" y="603250"/>
            <a:ext cx="635682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644" lvl="1" algn="ctr">
              <a:lnSpc>
                <a:spcPts val="5974"/>
              </a:lnSpc>
              <a:spcBef>
                <a:spcPct val="0"/>
              </a:spcBef>
            </a:pPr>
            <a:r>
              <a:rPr lang="en-US" sz="4267" dirty="0">
                <a:solidFill>
                  <a:srgbClr val="000000"/>
                </a:solidFill>
                <a:latin typeface="Noto Sans Bold"/>
              </a:rPr>
              <a:t>1. What dish is it 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16801" y="2971800"/>
            <a:ext cx="428133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4"/>
              </a:lnSpc>
            </a:pPr>
            <a:r>
              <a:rPr lang="en-US" sz="4267" dirty="0">
                <a:solidFill>
                  <a:srgbClr val="000000"/>
                </a:solidFill>
                <a:latin typeface="Noto Sans Bold"/>
              </a:rPr>
              <a:t>--&gt; Red noodle</a:t>
            </a:r>
          </a:p>
          <a:p>
            <a:pPr algn="ctr">
              <a:lnSpc>
                <a:spcPts val="5974"/>
              </a:lnSpc>
              <a:spcBef>
                <a:spcPct val="0"/>
              </a:spcBef>
            </a:pPr>
            <a:r>
              <a:rPr lang="en-US" sz="4267" dirty="0">
                <a:solidFill>
                  <a:srgbClr val="000000"/>
                </a:solidFill>
                <a:latin typeface="Noto Sans Bold"/>
              </a:rPr>
              <a:t> soup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75000" y="0"/>
            <a:ext cx="9563657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Question 1: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21011" y="229691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dirty="0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8" name="Oval 25"/>
          <p:cNvSpPr>
            <a:spLocks noChangeArrowheads="1"/>
          </p:cNvSpPr>
          <p:nvPr/>
        </p:nvSpPr>
        <p:spPr bwMode="auto">
          <a:xfrm>
            <a:off x="9864811" y="153491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052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Pictures\hanh\sup 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867401" y="609600"/>
            <a:ext cx="2039371" cy="1382240"/>
          </a:xfrm>
          <a:prstGeom prst="rect">
            <a:avLst/>
          </a:prstGeom>
          <a:noFill/>
        </p:spPr>
      </p:pic>
      <p:pic>
        <p:nvPicPr>
          <p:cNvPr id="1028" name="Picture 4" descr="C:\Users\Admin\Pictures\hanh\nai chuoi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1" y="457200"/>
            <a:ext cx="2093415" cy="1676400"/>
          </a:xfrm>
          <a:prstGeom prst="rect">
            <a:avLst/>
          </a:prstGeom>
          <a:noFill/>
        </p:spPr>
      </p:pic>
      <p:pic>
        <p:nvPicPr>
          <p:cNvPr id="1030" name="Picture 6" descr="Kết quả hình ảnh cho hình ảnh củ tỏ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609600"/>
            <a:ext cx="1942465" cy="1752600"/>
          </a:xfrm>
          <a:prstGeom prst="rect">
            <a:avLst/>
          </a:prstGeom>
          <a:noFill/>
        </p:spPr>
      </p:pic>
      <p:pic>
        <p:nvPicPr>
          <p:cNvPr id="1032" name="Picture 8" descr="Kết quả hình ảnh cho cần tâ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10600" y="2743200"/>
            <a:ext cx="1743808" cy="1295400"/>
          </a:xfrm>
          <a:prstGeom prst="rect">
            <a:avLst/>
          </a:prstGeom>
          <a:noFill/>
        </p:spPr>
      </p:pic>
      <p:sp>
        <p:nvSpPr>
          <p:cNvPr id="1034" name="AutoShape 10" descr="Kết quả hình ảnh cho thìa cà phê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Kết quả hình ảnh cho thìa cà phê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Kết quả hình ảnh cho thìa cà phê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16" descr="Kết quả hình ảnh cho thìa cà phê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thì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28801" y="2895601"/>
            <a:ext cx="2057400" cy="1738313"/>
          </a:xfrm>
          <a:prstGeom prst="rect">
            <a:avLst/>
          </a:prstGeom>
        </p:spPr>
      </p:pic>
      <p:pic>
        <p:nvPicPr>
          <p:cNvPr id="1044" name="Picture 20" descr="Kết quả hình ảnh cho quả dưa chuộ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5105400"/>
            <a:ext cx="1219200" cy="1179576"/>
          </a:xfrm>
          <a:prstGeom prst="rect">
            <a:avLst/>
          </a:prstGeom>
          <a:noFill/>
        </p:spPr>
      </p:pic>
      <p:pic>
        <p:nvPicPr>
          <p:cNvPr id="1046" name="Picture 22" descr="Kết quả hình ảnh cho chai giấ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1" y="2362199"/>
            <a:ext cx="2438400" cy="2438401"/>
          </a:xfrm>
          <a:prstGeom prst="rect">
            <a:avLst/>
          </a:prstGeom>
          <a:noFill/>
        </p:spPr>
      </p:pic>
      <p:pic>
        <p:nvPicPr>
          <p:cNvPr id="1050" name="Picture 26" descr="Kết quả hình ảnh cho bánh mì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2801" y="228600"/>
            <a:ext cx="2564429" cy="1981200"/>
          </a:xfrm>
          <a:prstGeom prst="rect">
            <a:avLst/>
          </a:prstGeom>
          <a:noFill/>
        </p:spPr>
      </p:pic>
      <p:pic>
        <p:nvPicPr>
          <p:cNvPr id="1052" name="Picture 28" descr="Kết quả hình ảnh cho chùm nh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29600" y="4800600"/>
            <a:ext cx="2209800" cy="1600200"/>
          </a:xfrm>
          <a:prstGeom prst="rect">
            <a:avLst/>
          </a:prstGeom>
          <a:noFill/>
        </p:spPr>
      </p:pic>
      <p:pic>
        <p:nvPicPr>
          <p:cNvPr id="1054" name="Picture 30" descr="Kết quả hình ảnh cho thịt gà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82086" y="5004406"/>
            <a:ext cx="1905000" cy="136071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18798" y="50512"/>
            <a:ext cx="833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Question 2: What are these food.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7299" y="2186728"/>
            <a:ext cx="17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Garlic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3595666" y="2069811"/>
            <a:ext cx="17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Bread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6062771" y="2042731"/>
            <a:ext cx="231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cabbage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8704767" y="2042730"/>
            <a:ext cx="224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Bananas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1953953" y="4341526"/>
            <a:ext cx="17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Spoon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5109005" y="4433785"/>
            <a:ext cx="17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Rice oil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8929805" y="4122420"/>
            <a:ext cx="17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Celery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1428622" y="6108412"/>
            <a:ext cx="2543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Cucumbers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4982086" y="6365121"/>
            <a:ext cx="240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Chicken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8610731" y="6295514"/>
            <a:ext cx="17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Grapes</a:t>
            </a:r>
            <a:endParaRPr lang="en-US" sz="3200" dirty="0"/>
          </a:p>
        </p:txBody>
      </p:sp>
      <p:sp>
        <p:nvSpPr>
          <p:cNvPr id="31" name="Oval 4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0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33" name="Oval 6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3</a:t>
            </a:r>
          </a:p>
        </p:txBody>
      </p:sp>
      <p:sp>
        <p:nvSpPr>
          <p:cNvPr id="35" name="Oval 8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4</a:t>
            </a:r>
          </a:p>
        </p:txBody>
      </p:sp>
      <p:sp>
        <p:nvSpPr>
          <p:cNvPr id="36" name="Oval 9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7" name="Oval 10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7</a:t>
            </a: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40" name="Oval 13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FF0066"/>
                </a:solidFill>
              </a:rPr>
              <a:t>9</a:t>
            </a:r>
          </a:p>
        </p:txBody>
      </p:sp>
      <p:sp>
        <p:nvSpPr>
          <p:cNvPr id="41" name="Oval 14"/>
          <p:cNvSpPr>
            <a:spLocks noChangeArrowheads="1"/>
          </p:cNvSpPr>
          <p:nvPr/>
        </p:nvSpPr>
        <p:spPr bwMode="auto">
          <a:xfrm>
            <a:off x="10639425" y="228600"/>
            <a:ext cx="12192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 dirty="0">
                <a:solidFill>
                  <a:srgbClr val="FF0066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422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05740" y="1631143"/>
            <a:ext cx="6501865" cy="3595714"/>
          </a:xfrm>
          <a:custGeom>
            <a:avLst/>
            <a:gdLst/>
            <a:ahLst/>
            <a:cxnLst/>
            <a:rect l="l" t="t" r="r" b="b"/>
            <a:pathLst>
              <a:path w="9752797" h="5393571">
                <a:moveTo>
                  <a:pt x="0" y="0"/>
                </a:moveTo>
                <a:lnTo>
                  <a:pt x="9752797" y="0"/>
                </a:lnTo>
                <a:lnTo>
                  <a:pt x="9752797" y="5393572"/>
                </a:lnTo>
                <a:lnTo>
                  <a:pt x="0" y="5393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1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90365" y="279616"/>
            <a:ext cx="11315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4"/>
              </a:lnSpc>
            </a:pPr>
            <a:r>
              <a:rPr lang="en-US" sz="4267" dirty="0" smtClean="0">
                <a:solidFill>
                  <a:srgbClr val="0070C0"/>
                </a:solidFill>
                <a:latin typeface="Noto Sans Bold"/>
              </a:rPr>
              <a:t>Question 3</a:t>
            </a:r>
            <a:r>
              <a:rPr lang="en-US" sz="4267" dirty="0">
                <a:solidFill>
                  <a:srgbClr val="0070C0"/>
                </a:solidFill>
                <a:latin typeface="Noto Sans Bold"/>
              </a:rPr>
              <a:t>. How </a:t>
            </a:r>
            <a:r>
              <a:rPr lang="en-US" sz="4267" dirty="0" smtClean="0">
                <a:solidFill>
                  <a:srgbClr val="0070C0"/>
                </a:solidFill>
                <a:latin typeface="Noto Sans Bold"/>
              </a:rPr>
              <a:t>can we make this dish?</a:t>
            </a:r>
            <a:endParaRPr lang="en-US" sz="4267" dirty="0">
              <a:solidFill>
                <a:srgbClr val="0070C0"/>
              </a:solidFill>
              <a:latin typeface="Noto Sans Bold"/>
            </a:endParaRPr>
          </a:p>
          <a:p>
            <a:pPr algn="ctr">
              <a:lnSpc>
                <a:spcPts val="5974"/>
              </a:lnSpc>
              <a:spcBef>
                <a:spcPct val="0"/>
              </a:spcBef>
            </a:pPr>
            <a:r>
              <a:rPr lang="en-US" sz="4267" dirty="0">
                <a:solidFill>
                  <a:srgbClr val="0070C0"/>
                </a:solidFill>
                <a:latin typeface="Noto Sans Bold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631143"/>
            <a:ext cx="360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549400" y="1631143"/>
            <a:ext cx="3251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11" indent="-228611">
              <a:buAutoNum type="alphaUcPeriod"/>
            </a:pPr>
            <a:r>
              <a:rPr lang="en-US" sz="4000" dirty="0"/>
              <a:t> Boil</a:t>
            </a:r>
          </a:p>
          <a:p>
            <a:endParaRPr lang="en-US" sz="4000" dirty="0"/>
          </a:p>
          <a:p>
            <a:r>
              <a:rPr lang="en-US" sz="4000" dirty="0"/>
              <a:t>B. Grill</a:t>
            </a:r>
          </a:p>
          <a:p>
            <a:endParaRPr lang="en-US" sz="4000" dirty="0"/>
          </a:p>
          <a:p>
            <a:r>
              <a:rPr lang="en-US" sz="4000" dirty="0"/>
              <a:t>C. </a:t>
            </a:r>
            <a:r>
              <a:rPr lang="en-US" sz="4000" dirty="0" smtClean="0"/>
              <a:t>Stew</a:t>
            </a:r>
            <a:br>
              <a:rPr lang="en-US" sz="4000" dirty="0" smtClean="0"/>
            </a:br>
            <a:endParaRPr lang="en-US" sz="4000" dirty="0" smtClean="0"/>
          </a:p>
          <a:p>
            <a:r>
              <a:rPr lang="en-US" sz="4000" dirty="0" smtClean="0"/>
              <a:t>D. steam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150821" y="1908142"/>
            <a:ext cx="888999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4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8" name="Oval 25"/>
          <p:cNvSpPr>
            <a:spLocks noChangeArrowheads="1"/>
          </p:cNvSpPr>
          <p:nvPr/>
        </p:nvSpPr>
        <p:spPr bwMode="auto">
          <a:xfrm>
            <a:off x="10660856" y="5407818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736735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9926" y="443056"/>
            <a:ext cx="10884601" cy="1471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4"/>
              </a:lnSpc>
              <a:spcBef>
                <a:spcPct val="0"/>
              </a:spcBef>
            </a:pPr>
            <a:r>
              <a:rPr lang="en-US" sz="4267" dirty="0" smtClean="0">
                <a:solidFill>
                  <a:srgbClr val="0070C0"/>
                </a:solidFill>
                <a:latin typeface="Noto Sans Bold"/>
              </a:rPr>
              <a:t>Question 4. </a:t>
            </a:r>
            <a:r>
              <a:rPr lang="en-US" sz="4267" dirty="0">
                <a:solidFill>
                  <a:srgbClr val="0070C0"/>
                </a:solidFill>
                <a:latin typeface="Noto Sans Bold"/>
              </a:rPr>
              <a:t>What do you think is the specialty dish in </a:t>
            </a:r>
            <a:r>
              <a:rPr lang="en-US" sz="4267" dirty="0" err="1">
                <a:solidFill>
                  <a:srgbClr val="0070C0"/>
                </a:solidFill>
                <a:latin typeface="Noto Sans Bold"/>
              </a:rPr>
              <a:t>Dak</a:t>
            </a:r>
            <a:r>
              <a:rPr lang="en-US" sz="4267" dirty="0">
                <a:solidFill>
                  <a:srgbClr val="0070C0"/>
                </a:solidFill>
                <a:latin typeface="Noto Sans Bold"/>
              </a:rPr>
              <a:t> Lak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2308790"/>
            <a:ext cx="482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38" indent="-762038">
              <a:buAutoNum type="alphaUcPeriod"/>
            </a:pPr>
            <a:r>
              <a:rPr lang="en-US" sz="4000" dirty="0" err="1" smtClean="0"/>
              <a:t>Phở</a:t>
            </a:r>
            <a:r>
              <a:rPr lang="en-US" sz="4000" dirty="0" smtClean="0"/>
              <a:t> </a:t>
            </a:r>
            <a:r>
              <a:rPr lang="en-US" sz="4000" dirty="0" err="1" smtClean="0"/>
              <a:t>bò</a:t>
            </a:r>
            <a:endParaRPr lang="en-US" sz="4000" dirty="0"/>
          </a:p>
          <a:p>
            <a:pPr marL="762038" indent="-762038">
              <a:buAutoNum type="alphaUcPeriod"/>
            </a:pPr>
            <a:endParaRPr lang="en-US" sz="4000" dirty="0"/>
          </a:p>
          <a:p>
            <a:pPr marL="762038" indent="-762038">
              <a:buAutoNum type="alphaUcPeriod"/>
            </a:pPr>
            <a:r>
              <a:rPr lang="en-US" sz="4000" dirty="0" err="1" smtClean="0"/>
              <a:t>Xôi</a:t>
            </a:r>
            <a:endParaRPr lang="en-US" sz="4000" dirty="0"/>
          </a:p>
          <a:p>
            <a:pPr marL="762038" indent="-762038">
              <a:buAutoNum type="alphaUcPeriod"/>
            </a:pPr>
            <a:endParaRPr lang="en-US" sz="4000" dirty="0"/>
          </a:p>
          <a:p>
            <a:pPr marL="762038" indent="-762038">
              <a:buAutoNum type="alphaUcPeriod"/>
            </a:pPr>
            <a:r>
              <a:rPr lang="en-US" sz="4000" dirty="0" smtClean="0"/>
              <a:t> </a:t>
            </a:r>
            <a:r>
              <a:rPr lang="en-US" sz="4000" dirty="0" err="1" smtClean="0"/>
              <a:t>CơmLam</a:t>
            </a:r>
            <a:endParaRPr lang="en-US" sz="4000" dirty="0" smtClean="0"/>
          </a:p>
          <a:p>
            <a:r>
              <a:rPr lang="en-US" sz="4000" dirty="0" smtClean="0"/>
              <a:t>D. </a:t>
            </a:r>
            <a:r>
              <a:rPr lang="en-US" sz="4000" dirty="0" err="1" smtClean="0"/>
              <a:t>Bún</a:t>
            </a:r>
            <a:r>
              <a:rPr lang="en-US" sz="4000" dirty="0" smtClean="0"/>
              <a:t> </a:t>
            </a:r>
            <a:r>
              <a:rPr lang="en-US" sz="4000" dirty="0" err="1" smtClean="0"/>
              <a:t>bò</a:t>
            </a:r>
            <a:endParaRPr lang="en-US" sz="4000" dirty="0"/>
          </a:p>
        </p:txBody>
      </p:sp>
      <p:pic>
        <p:nvPicPr>
          <p:cNvPr id="3074" name="Picture 2" descr="Cách nấu bún bò Huế thơm ngon chuẩn vị, đơn giản tại nhà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139212"/>
            <a:ext cx="2844536" cy="204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ch nấu xôi xéo ngô thơm ngon, dẻo, đẹp mắt cho bữa sá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78" y="4317327"/>
            <a:ext cx="2933171" cy="23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347" y="4400259"/>
            <a:ext cx="3049483" cy="2309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9113" y="3897729"/>
            <a:ext cx="149327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4" dirty="0" smtClean="0">
                <a:solidFill>
                  <a:srgbClr val="FF0000"/>
                </a:solidFill>
              </a:rPr>
              <a:t>o</a:t>
            </a:r>
            <a:endParaRPr lang="en-US" sz="13334" dirty="0">
              <a:solidFill>
                <a:srgbClr val="FF0000"/>
              </a:solidFill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auto">
          <a:xfrm>
            <a:off x="10346531" y="217944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  <p:pic>
        <p:nvPicPr>
          <p:cNvPr id="4100" name="Picture 4" descr="Top 10 quán phở Hà Nội ngon chuẩn vị phở Bắc xư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47" y="2139212"/>
            <a:ext cx="3049483" cy="204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018066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500"/>
                            </p:stCondLst>
                            <p:childTnLst>
                              <p:par>
                                <p:cTn id="8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0796" y="475736"/>
            <a:ext cx="9563657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Question 5: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7269" y="2524100"/>
            <a:ext cx="9403493" cy="202936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Vietnamese-style sandwich with a crusty bread roll filled with a variety of ingredients such as grilled pork, pate, pickled vegetables, and fresh herbs. It is a popular street food in Vietnam.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7269" y="4917988"/>
            <a:ext cx="8896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7588" y="1572397"/>
            <a:ext cx="8896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dish is it?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9962634" y="497695"/>
            <a:ext cx="11430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800" b="1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0764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575</TotalTime>
  <Words>987</Words>
  <Application>Microsoft Office PowerPoint</Application>
  <PresentationFormat>Widescreen</PresentationFormat>
  <Paragraphs>366</Paragraphs>
  <Slides>25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.Vn3DH</vt:lpstr>
      <vt:lpstr>.VnVogue</vt:lpstr>
      <vt:lpstr>Arial</vt:lpstr>
      <vt:lpstr>Arial Black</vt:lpstr>
      <vt:lpstr>Century Gothic</vt:lpstr>
      <vt:lpstr>Garamond</vt:lpstr>
      <vt:lpstr>inherit</vt:lpstr>
      <vt:lpstr>Noto Sans Bold</vt:lpstr>
      <vt:lpstr>Tahoma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5:</vt:lpstr>
      <vt:lpstr>Question 6:</vt:lpstr>
      <vt:lpstr>Question 7: </vt:lpstr>
      <vt:lpstr>Question 8:</vt:lpstr>
      <vt:lpstr>Question 9:</vt:lpstr>
      <vt:lpstr>Question10:</vt:lpstr>
      <vt:lpstr>Question 11:</vt:lpstr>
      <vt:lpstr>Question 12:</vt:lpstr>
      <vt:lpstr>Question 13 :</vt:lpstr>
      <vt:lpstr>PowerPoint Presentation</vt:lpstr>
      <vt:lpstr>PowerPoint Presentation</vt:lpstr>
      <vt:lpstr>Question 16 How can people cook “spring rolls”? </vt:lpstr>
      <vt:lpstr>Question 17: What are the three main ingredients of Phở?</vt:lpstr>
      <vt:lpstr>Question 18: Which ethnic group does the dish “Thắng cố” belong to?</vt:lpstr>
      <vt:lpstr>Question 19: Which dish is called “ Khâu Nhục”? </vt:lpstr>
      <vt:lpstr>Question 20: Can you name five specialties of the Êdê?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Question:</dc:title>
  <dc:creator>DELL</dc:creator>
  <cp:lastModifiedBy>Enterprise</cp:lastModifiedBy>
  <cp:revision>45</cp:revision>
  <dcterms:created xsi:type="dcterms:W3CDTF">2024-02-25T07:19:51Z</dcterms:created>
  <dcterms:modified xsi:type="dcterms:W3CDTF">2024-03-12T02:47:19Z</dcterms:modified>
</cp:coreProperties>
</file>